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e514b10bb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e514b10bb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e514b10bb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e514b10bb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e514b10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e514b10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514b10b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514b10b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e514b10bb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e514b10bb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e514b10bb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e514b10bb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514b10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e514b10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e514b10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e514b10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514b10b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e514b10b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e514b10bb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e514b10b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mojipedia.org/bitcoin-sign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opp.net/bitcoin.html" TargetMode="External"/><Relationship Id="rId4" Type="http://schemas.openxmlformats.org/officeDocument/2006/relationships/hyperlink" Target="https://bitcoin.org/bitcoin.pdf" TargetMode="External"/><Relationship Id="rId11" Type="http://schemas.openxmlformats.org/officeDocument/2006/relationships/hyperlink" Target="https://anchor.fm/s/558f520/podcast/rss" TargetMode="External"/><Relationship Id="rId10" Type="http://schemas.openxmlformats.org/officeDocument/2006/relationships/hyperlink" Target="https://youtu.be/ZceJMFXm57s?t=1884" TargetMode="External"/><Relationship Id="rId9" Type="http://schemas.openxmlformats.org/officeDocument/2006/relationships/hyperlink" Target="https://www.youtube.com/watch?v=q8R71WGO3qU" TargetMode="External"/><Relationship Id="rId5" Type="http://schemas.openxmlformats.org/officeDocument/2006/relationships/hyperlink" Target="https://lightning.network/lightning-network-paper.pdf" TargetMode="External"/><Relationship Id="rId6" Type="http://schemas.openxmlformats.org/officeDocument/2006/relationships/hyperlink" Target="https://www.youtube.com/watch?v=buFpCvTNqvg" TargetMode="External"/><Relationship Id="rId7" Type="http://schemas.openxmlformats.org/officeDocument/2006/relationships/hyperlink" Target="https://www.youtube.com/watch?v=xUNGFZDO8mM" TargetMode="External"/><Relationship Id="rId8" Type="http://schemas.openxmlformats.org/officeDocument/2006/relationships/hyperlink" Target="https://www.youtube.com/watch?v=q8R71WGO3q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mailto:spm116@georgetown.edu" TargetMode="External"/><Relationship Id="rId5" Type="http://schemas.openxmlformats.org/officeDocument/2006/relationships/hyperlink" Target="mailto:spm116@georgetown.edu" TargetMode="External"/><Relationship Id="rId6" Type="http://schemas.openxmlformats.org/officeDocument/2006/relationships/hyperlink" Target="https://drive.google.com/drive/folders/1AgMsxIlvEb8Vnymy5mJ5Cy8Djh6IeNKP?usp=sharing" TargetMode="External"/><Relationship Id="rId7" Type="http://schemas.openxmlformats.org/officeDocument/2006/relationships/hyperlink" Target="https://drive.google.com/drive/folders/1AgMsxIlvEb8Vnymy5mJ5Cy8Djh6IeNKP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.be/w2euIWm6Ch4?t=1190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reddit.com/r/litecoin/comments/7q1fnp/lightning_network_megathread/" TargetMode="External"/><Relationship Id="rId4" Type="http://schemas.openxmlformats.org/officeDocument/2006/relationships/hyperlink" Target="https://www.reddit.com/r/litecoin/comments/7q1fnp/lightning_network_megathread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reddit.com/r/litecoin/comments/7q1fnp/lightning_network_megathread/" TargetMode="External"/><Relationship Id="rId4" Type="http://schemas.openxmlformats.org/officeDocument/2006/relationships/hyperlink" Target="https://www.reddit.com/r/litecoin/comments/7q1fnp/lightning_network_megathread/" TargetMode="External"/><Relationship Id="rId11" Type="http://schemas.openxmlformats.org/officeDocument/2006/relationships/hyperlink" Target="https://explorer.acinq.co" TargetMode="External"/><Relationship Id="rId10" Type="http://schemas.openxmlformats.org/officeDocument/2006/relationships/image" Target="../media/image9.png"/><Relationship Id="rId12" Type="http://schemas.openxmlformats.org/officeDocument/2006/relationships/image" Target="../media/image13.png"/><Relationship Id="rId9" Type="http://schemas.openxmlformats.org/officeDocument/2006/relationships/hyperlink" Target="https://www.reddit.com/r/litecoin/comments/7q1fnp/lightning_network_megathread/" TargetMode="External"/><Relationship Id="rId5" Type="http://schemas.openxmlformats.org/officeDocument/2006/relationships/hyperlink" Target="https://www.reddit.com/r/litecoin/comments/7q1fnp/lightning_network_megathread/" TargetMode="External"/><Relationship Id="rId6" Type="http://schemas.openxmlformats.org/officeDocument/2006/relationships/hyperlink" Target="https://www.reddit.com/r/litecoin/comments/7q1fnp/lightning_network_megathread/" TargetMode="External"/><Relationship Id="rId7" Type="http://schemas.openxmlformats.org/officeDocument/2006/relationships/hyperlink" Target="https://www.reddit.com/r/litecoin/comments/7q1fnp/lightning_network_megathread/" TargetMode="External"/><Relationship Id="rId8" Type="http://schemas.openxmlformats.org/officeDocument/2006/relationships/hyperlink" Target="https://www.reddit.com/r/litecoin/comments/7q1fnp/lightning_network_megathrea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youtu.be/ZceJMFXm57s?t=1884" TargetMode="External"/><Relationship Id="rId4" Type="http://schemas.openxmlformats.org/officeDocument/2006/relationships/hyperlink" Target="https://twitter.com/7d5x9/status/1086781698296172546" TargetMode="External"/><Relationship Id="rId5" Type="http://schemas.openxmlformats.org/officeDocument/2006/relationships/hyperlink" Target="https://www.youtube.com/watch?v=YWMmd7hlwNI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81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/>
              </a:rPr>
              <a:t>₿</a:t>
            </a:r>
            <a:r>
              <a:rPr lang="en"/>
              <a:t>itcoin &amp; Cryptocurrency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04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Educated Guess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</a:t>
            </a:r>
            <a:r>
              <a:rPr lang="en" sz="2400"/>
              <a:t>Sachin Meier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250" y="3358225"/>
            <a:ext cx="2917495" cy="16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Resources	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4166700" cy="3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Bitcoin Resource List</a:t>
            </a:r>
            <a:r>
              <a:rPr lang="en" sz="1500"/>
              <a:t> by Jameson Lopp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Bitcoin WhitePaper</a:t>
            </a:r>
            <a:r>
              <a:rPr lang="en" sz="1500"/>
              <a:t> by Satoshi Nakamoto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Lightning WhitePaper</a:t>
            </a:r>
            <a:r>
              <a:rPr lang="en" sz="1500"/>
              <a:t> by Joseph Poon and Thaddeus Dryja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Congressional hearing on Bitcoin 2013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accent5"/>
                </a:solidFill>
                <a:hlinkClick r:id="rId7"/>
              </a:rPr>
              <a:t>Bitcoin Explained to Canadian Parliament</a:t>
            </a:r>
            <a:r>
              <a:rPr lang="en" sz="1500"/>
              <a:t> by Andreas Antonopoulos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Twitter, Reddit, Slack, Email Lists. (For suggestions follow @mountgox101 or ask me)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1" name="Google Shape;131;p22"/>
          <p:cNvSpPr txBox="1"/>
          <p:nvPr/>
        </p:nvSpPr>
        <p:spPr>
          <a:xfrm>
            <a:off x="4764675" y="1178550"/>
            <a:ext cx="38640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hlinkClick r:id="rId8"/>
              </a:rPr>
              <a:t>Debate: Will Bitcoin Stay?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hlinkClick r:id="rId9"/>
              </a:rPr>
              <a:t>Erik Voorhees vs. Peter Schiff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hlinkClick r:id="rId10"/>
              </a:rPr>
              <a:t>Podcast: Noded with Pierre Rochard and Bitstein AKA Michael Goldstein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hlinkClick r:id="rId11"/>
              </a:rPr>
              <a:t>Podcast: Tales from the Crypt with Marty Bent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Books: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The Bitcoin Standard</a:t>
            </a:r>
            <a:r>
              <a:rPr lang="en" sz="1500">
                <a:solidFill>
                  <a:schemeClr val="lt2"/>
                </a:solidFill>
              </a:rPr>
              <a:t> by Saifedean Ammous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00"/>
                </a:solidFill>
              </a:rPr>
              <a:t>Mastering Bitcoin </a:t>
            </a:r>
            <a:r>
              <a:rPr lang="en" sz="1500">
                <a:solidFill>
                  <a:srgbClr val="B7B7B7"/>
                </a:solidFill>
              </a:rPr>
              <a:t>by Andreas Antonopoulos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193850" y="395275"/>
            <a:ext cx="324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Never buy Altcoins, ICOs, etc. 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Never sell Bitcoin (</a:t>
            </a:r>
            <a:r>
              <a:rPr lang="en">
                <a:solidFill>
                  <a:srgbClr val="00FF00"/>
                </a:solidFill>
              </a:rPr>
              <a:t>HODL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Don’t use bitcoin.com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Own your own Private Keys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a Full Node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Don’t Pay Taxes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443150" y="395275"/>
            <a:ext cx="2853900" cy="3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trust, Verify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Don’t trust 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Read Bitcoin Twitter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Read </a:t>
            </a:r>
            <a:r>
              <a:rPr b="1" lang="en">
                <a:solidFill>
                  <a:srgbClr val="00FF00"/>
                </a:solidFill>
              </a:rPr>
              <a:t>certain</a:t>
            </a:r>
            <a:r>
              <a:rPr lang="en"/>
              <a:t> Reddits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Read </a:t>
            </a:r>
            <a:r>
              <a:rPr lang="en">
                <a:solidFill>
                  <a:srgbClr val="00FF00"/>
                </a:solidFill>
              </a:rPr>
              <a:t>A History of Money and Banking in the US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6188850" y="395275"/>
            <a:ext cx="2853900" cy="3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Ask for Help,</a:t>
            </a:r>
            <a:r>
              <a:rPr lang="en"/>
              <a:t> esp. on Twitter and Slack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Don’t look at the price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Backup your keys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Have a “will”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Tell your Friends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75" y="3453146"/>
            <a:ext cx="2853901" cy="161305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3333600" y="3805000"/>
            <a:ext cx="52866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THANK YOU! </a:t>
            </a:r>
            <a:r>
              <a:rPr b="1"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Email</a:t>
            </a:r>
            <a:r>
              <a:rPr b="1" lang="en" sz="2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me (</a:t>
            </a:r>
            <a:r>
              <a:rPr b="1"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spm116@georgetown.edu</a:t>
            </a:r>
            <a:r>
              <a:rPr b="1" lang="en" sz="2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 with any questions about anything.</a:t>
            </a:r>
            <a:endParaRPr b="1" sz="20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More PowerPoints </a:t>
            </a:r>
            <a:r>
              <a:rPr b="1"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here</a:t>
            </a:r>
            <a:endParaRPr b="1" sz="20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https://drive.google.com/drive/folders/1AgMsxIlvEb8Vnymy5mJ5Cy8Djh6IeNKP?usp=sharing</a:t>
            </a:r>
            <a:r>
              <a:rPr b="1" lang="en" sz="1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	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Cryptocurrency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Cryptographically provable scarcity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Public, Distributed Ledger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 All transactions (TXs) are publicly broadcast on a ledger (the blockchain)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Immutable, transparent, verifiable, non-</a:t>
            </a:r>
            <a:r>
              <a:rPr lang="en"/>
              <a:t>reversible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Hard Money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After 21 Million BTC (~2140), no more BTC ever.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Decentralized, Censorship-Resistant Money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Anyone can process your TX, and unless it’s fraudulent, everyone will validate it.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Your money is never held by other people between you and the </a:t>
            </a:r>
            <a:r>
              <a:rPr lang="en"/>
              <a:t>recipient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Sovereign, Free Speech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Unlike with a bank, you literally own your money.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BTC is only code. So you’re only ever sending numbers and letters to people.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0" y="60500"/>
            <a:ext cx="4755924" cy="19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26500" y="12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wrong with Fiat / Central Banking System?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60175" y="655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Fiat: Money that is backed by Government Decree/Legal Tender Laws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Bank: Lender of last resort (bails out banks, prints new money)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Inflation (See: Cyprus, Venezuela, Zimbabwe)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Cantillon Effects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Disincentivizes Saving/Investment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Max Keiser</a:t>
            </a:r>
            <a:r>
              <a:rPr lang="en"/>
              <a:t>: Fraud and Terrorism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Corporate Welfare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Remittances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20-35% Fees for immigrants to wire Money back home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Access: ~3 Billion unbanked people.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70598"/>
          <a:stretch/>
        </p:blipFill>
        <p:spPr>
          <a:xfrm>
            <a:off x="883725" y="3813425"/>
            <a:ext cx="4228125" cy="10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550" y="1518375"/>
            <a:ext cx="2224025" cy="25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88" y="54762"/>
            <a:ext cx="8949235" cy="50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150400"/>
            <a:ext cx="359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Inflation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261225" y="863550"/>
            <a:ext cx="414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Nigeria: 30% per year since 2009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Argentina: 22% in 2017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Venezuela: 1,000,000% since 2012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Zimbabwe: 12,750% in 2007* 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US: 56% since 1971 (Bretton-Woods)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(The Government banned measuring Inflation.)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4411125" y="150400"/>
            <a:ext cx="38136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Gold Confiscation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411125" y="863550"/>
            <a:ext cx="441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America, 1933: FDR makes owning gold illegal. Confiscates “all” privately held gold.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Italy, 1935: Mussolini demands gold “give-backs” (voluntarily, of course)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UK, 1966: To stop the Pound from falling, UK bans owning or Importing Gold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America, 1971: Nixon renegs on Bretton Woods and takes the world off Gold Standard (replaced by Petrodollar)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75" y="3778275"/>
            <a:ext cx="1885550" cy="12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813" y="3440150"/>
            <a:ext cx="2018026" cy="17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193375"/>
            <a:ext cx="37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Bitcoin Money?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80050" y="908350"/>
            <a:ext cx="295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Money: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Store of value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Unit of Account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Medium of Exchange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4512150" y="766075"/>
            <a:ext cx="40623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--Bitcoin is already a Store of value 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(regardless of whether it’s profitable)</a:t>
            </a:r>
            <a:endParaRPr sz="12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--Bitcoin has always been a unit of account.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Can BTC be a Medium of Exchange??</a:t>
            </a:r>
            <a:endParaRPr b="1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952" y="2733725"/>
            <a:ext cx="4062174" cy="228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71875"/>
            <a:ext cx="3627999" cy="22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8"/>
          <p:cNvCxnSpPr/>
          <p:nvPr/>
        </p:nvCxnSpPr>
        <p:spPr>
          <a:xfrm>
            <a:off x="7466925" y="3544050"/>
            <a:ext cx="8250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8"/>
          <p:cNvSpPr txBox="1"/>
          <p:nvPr/>
        </p:nvSpPr>
        <p:spPr>
          <a:xfrm>
            <a:off x="8292000" y="3350425"/>
            <a:ext cx="852000" cy="39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$20,000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98" name="Google Shape;98;p18"/>
          <p:cNvCxnSpPr/>
          <p:nvPr/>
        </p:nvCxnSpPr>
        <p:spPr>
          <a:xfrm>
            <a:off x="7466925" y="2964850"/>
            <a:ext cx="885000" cy="5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8"/>
          <p:cNvSpPr txBox="1"/>
          <p:nvPr/>
        </p:nvSpPr>
        <p:spPr>
          <a:xfrm>
            <a:off x="8292000" y="2769550"/>
            <a:ext cx="852000" cy="39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Moon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15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BTC be a Medium of Exchange?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925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Blockchain technology is extremely inefficient, slow, and data-heavy. Scalability is also a huge problem. If 7 Billion people wanted to use BTC right now, the Network would stall out or TX Fees would skyrocket.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BTC: 7-10 TPS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PayPal: 200 TPS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VISA: 24,000+ TPS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Solution?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Lightning Network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lang="en" sz="1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⚡</a:t>
            </a:r>
            <a:endParaRPr sz="1700">
              <a:solidFill>
                <a:srgbClr val="FFFF00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  <a:hlinkClick r:id="rId4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62225" y="25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⚡</a:t>
            </a:r>
            <a:r>
              <a:rPr lang="en"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Lightning Network </a:t>
            </a: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/>
              </a:rPr>
              <a:t>⚡</a:t>
            </a:r>
            <a:r>
              <a:rPr lang="en"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244125" y="1152475"/>
            <a:ext cx="497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Simply: A direct P2P payment system.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5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Truly Instant Payment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6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Trustless, computer-executed contracts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7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Infinitesimally small amounts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8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Even smaller fees. ~$.00001 per TX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A0DAB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9"/>
              </a:rPr>
              <a:t>⚡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Infinite TPS Potential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5025" y="3053202"/>
            <a:ext cx="3199901" cy="20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127075" y="1969875"/>
            <a:ext cx="3535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Visualization of the LN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2018: 1000 Nodes - 3500 Channels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2019: 5000 Nodes - 23000 Channels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4" name="Google Shape;114;p20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72825" y="286500"/>
            <a:ext cx="2727500" cy="16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1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Is BTC a Scam / Will it go to Zero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874575"/>
            <a:ext cx="43098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Blockchain not Bitcoin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The Fiat Argument: BTC’s based on nothing.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The MySpace Accusation.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Deflation will impoverish people.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657400" y="1036025"/>
            <a:ext cx="43098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The Government will shut it down.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Warren Buffet Says so.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It’s Money for Criminals and Terrorists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2373925" y="4015450"/>
            <a:ext cx="37629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Quantum Computers?!?!?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71250"/>
            <a:ext cx="1833864" cy="12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1275" y="2938600"/>
            <a:ext cx="2104700" cy="21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